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60" r:id="rId6"/>
    <p:sldId id="261" r:id="rId7"/>
    <p:sldId id="259" r:id="rId8"/>
    <p:sldId id="258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5146" autoAdjust="0"/>
  </p:normalViewPr>
  <p:slideViewPr>
    <p:cSldViewPr snapToGrid="0">
      <p:cViewPr varScale="1">
        <p:scale>
          <a:sx n="84" d="100"/>
          <a:sy n="84" d="100"/>
        </p:scale>
        <p:origin x="7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91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34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46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26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723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294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5069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02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38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224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366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48D4-3C58-48F0-8DA8-56E52EAAAB97}" type="datetimeFigureOut">
              <a:rPr lang="es-ES" smtClean="0"/>
              <a:t>06/09/2021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00516-670E-453A-9072-6CCE95A30D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418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77853" y="241079"/>
            <a:ext cx="9144000" cy="986523"/>
          </a:xfrm>
        </p:spPr>
        <p:txBody>
          <a:bodyPr>
            <a:normAutofit/>
          </a:bodyPr>
          <a:lstStyle/>
          <a:p>
            <a:r>
              <a:rPr lang="es-ES" u="sng" dirty="0" smtClean="0"/>
              <a:t>Teorema de Bayes</a:t>
            </a:r>
            <a:endParaRPr lang="es-ES" u="sng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922"/>
            <a:ext cx="10204703" cy="5076078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354950" y="1227602"/>
            <a:ext cx="9144000" cy="6870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/>
              <a:t>ÁRBOLES DE </a:t>
            </a:r>
            <a:r>
              <a:rPr lang="es-ES" sz="4000" dirty="0" smtClean="0"/>
              <a:t>DECISIÓN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35259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643921"/>
            <a:ext cx="7344816" cy="3847284"/>
          </a:xfrm>
          <a:prstGeom prst="rect">
            <a:avLst/>
          </a:prstGeom>
        </p:spPr>
      </p:pic>
      <p:sp>
        <p:nvSpPr>
          <p:cNvPr id="58370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8AC227F1-9A49-4A4C-8EC2-F26212F3D662}" type="slidenum">
              <a:rPr lang="es-ES" altLang="es-AR" sz="1400">
                <a:latin typeface="+mn-lt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lang="es-ES" altLang="es-AR" sz="1400">
              <a:latin typeface="+mn-lt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343816" y="1448144"/>
            <a:ext cx="7575360" cy="9865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smtClean="0"/>
              <a:t>ÁRBOLES DE DECISIÓN + PROB. CONDICIONALES Y PROB.POSTERIORES</a:t>
            </a:r>
            <a:endParaRPr lang="es-ES" sz="3200" dirty="0"/>
          </a:p>
        </p:txBody>
      </p:sp>
      <p:sp>
        <p:nvSpPr>
          <p:cNvPr id="13" name="Título 1"/>
          <p:cNvSpPr>
            <a:spLocks noGrp="1"/>
          </p:cNvSpPr>
          <p:nvPr>
            <p:ph type="ctrTitle"/>
          </p:nvPr>
        </p:nvSpPr>
        <p:spPr>
          <a:xfrm>
            <a:off x="1559496" y="588960"/>
            <a:ext cx="9144000" cy="787477"/>
          </a:xfrm>
        </p:spPr>
        <p:txBody>
          <a:bodyPr>
            <a:normAutofit fontScale="90000"/>
          </a:bodyPr>
          <a:lstStyle/>
          <a:p>
            <a:r>
              <a:rPr lang="es-ES" u="sng" dirty="0" smtClean="0"/>
              <a:t>Teorema de Bayes</a:t>
            </a:r>
            <a:endParaRPr lang="es-ES" u="sng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84" y="5004550"/>
            <a:ext cx="456475" cy="432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67963" y="4238339"/>
            <a:ext cx="720080" cy="6413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AR" sz="3600" b="1" dirty="0" smtClean="0">
                <a:solidFill>
                  <a:srgbClr val="FF0000"/>
                </a:solidFill>
                <a:latin typeface="+mn-lt"/>
              </a:rPr>
              <a:t>+</a:t>
            </a:r>
            <a:endParaRPr lang="es-ES" altLang="es-AR" sz="36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879689"/>
            <a:ext cx="2837688" cy="807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90" y="2784598"/>
            <a:ext cx="4954959" cy="93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Conector recto 3"/>
          <p:cNvCxnSpPr/>
          <p:nvPr/>
        </p:nvCxnSpPr>
        <p:spPr>
          <a:xfrm>
            <a:off x="841248" y="-731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2" idx="1"/>
            <a:endCxn id="10" idx="0"/>
          </p:cNvCxnSpPr>
          <p:nvPr/>
        </p:nvCxnSpPr>
        <p:spPr>
          <a:xfrm flipH="1">
            <a:off x="798890" y="5220574"/>
            <a:ext cx="1103394" cy="47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6830568" y="4559014"/>
            <a:ext cx="1600200" cy="44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8790400" y="4360354"/>
            <a:ext cx="2404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Prob</a:t>
            </a:r>
            <a:r>
              <a:rPr lang="es-ES" dirty="0" smtClean="0"/>
              <a:t>. Cond. Posteriores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89" y="6344717"/>
            <a:ext cx="1243001" cy="35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ctángulo 18"/>
          <p:cNvSpPr/>
          <p:nvPr/>
        </p:nvSpPr>
        <p:spPr>
          <a:xfrm>
            <a:off x="97156" y="6035283"/>
            <a:ext cx="14623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 smtClean="0"/>
              <a:t>Prob</a:t>
            </a:r>
            <a:r>
              <a:rPr lang="es-ES" sz="1200" dirty="0" smtClean="0"/>
              <a:t>. Condicionales</a:t>
            </a:r>
            <a:endParaRPr lang="es-ES" sz="12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365" t="3663" r="13160"/>
          <a:stretch/>
        </p:blipFill>
        <p:spPr>
          <a:xfrm>
            <a:off x="177389" y="5692204"/>
            <a:ext cx="1243001" cy="3841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539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41559"/>
            <a:ext cx="10515600" cy="598702"/>
          </a:xfrm>
        </p:spPr>
        <p:txBody>
          <a:bodyPr>
            <a:noAutofit/>
          </a:bodyPr>
          <a:lstStyle/>
          <a:p>
            <a:r>
              <a:rPr lang="es-ES" sz="2400" b="1" dirty="0" smtClean="0"/>
              <a:t>TEORÍA DE BAYES </a:t>
            </a:r>
            <a:r>
              <a:rPr lang="es-ES" sz="2400" dirty="0" smtClean="0"/>
              <a:t>| </a:t>
            </a:r>
            <a:r>
              <a:rPr lang="es-ES" sz="2400" dirty="0"/>
              <a:t>ÁRBOLES DE DECISIÓN + PROB. CONDICIONALES Y </a:t>
            </a:r>
            <a:r>
              <a:rPr lang="es-ES" sz="2400" dirty="0" smtClean="0"/>
              <a:t>POSTERIORES</a:t>
            </a:r>
            <a:endParaRPr lang="es-ES" sz="2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541193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400" dirty="0" smtClean="0"/>
              <a:t>LOS PROBLEMAS DE RESOLUCIÓN POR BAYES SON PROBLEMAS RECURRENTES, CON MÚLTIPLES OPCIONES DE DECISIÓN Y CON POSIBILIDAD DE </a:t>
            </a:r>
            <a:r>
              <a:rPr lang="es-ES" sz="2400" dirty="0" smtClean="0">
                <a:solidFill>
                  <a:srgbClr val="FF0000"/>
                </a:solidFill>
              </a:rPr>
              <a:t>INCORPORAR INFORMACIÓN EXTRA </a:t>
            </a:r>
            <a:r>
              <a:rPr lang="es-ES" sz="2400" dirty="0" smtClean="0"/>
              <a:t>QUE AYUDA LA TOMA DE DECISIONES.</a:t>
            </a:r>
          </a:p>
          <a:p>
            <a:pPr marL="0" indent="0">
              <a:buNone/>
            </a:pPr>
            <a:r>
              <a:rPr lang="es-ES" sz="2400" dirty="0"/>
              <a:t>El teorema de Bayes nos ayuda para calcular las </a:t>
            </a:r>
            <a:r>
              <a:rPr lang="es-ES" sz="2400" dirty="0" smtClean="0">
                <a:solidFill>
                  <a:srgbClr val="FF0000"/>
                </a:solidFill>
              </a:rPr>
              <a:t>probabilidades </a:t>
            </a:r>
            <a:r>
              <a:rPr lang="es-ES" sz="2400" dirty="0">
                <a:solidFill>
                  <a:srgbClr val="FF0000"/>
                </a:solidFill>
              </a:rPr>
              <a:t>“posteriores”</a:t>
            </a:r>
            <a:r>
              <a:rPr lang="es-ES" sz="2400" dirty="0"/>
              <a:t>, que ocurren al agregar una información extra (información muestral) al problema original, por ello se llaman posteriores, posteriores a la información extra. </a:t>
            </a:r>
            <a:endParaRPr lang="es-ES" sz="2400" dirty="0" smtClean="0"/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r>
              <a:rPr lang="es-ES" sz="2400" b="1" dirty="0" smtClean="0"/>
              <a:t>Por </a:t>
            </a:r>
            <a:r>
              <a:rPr lang="es-ES" sz="2400" b="1" dirty="0"/>
              <a:t>ejemplo:</a:t>
            </a:r>
          </a:p>
          <a:p>
            <a:endParaRPr lang="es-ES" sz="2400" dirty="0"/>
          </a:p>
          <a:p>
            <a:r>
              <a:rPr lang="es-ES" sz="2400" dirty="0"/>
              <a:t>-Habiendo habido un pronóstico de lluvia </a:t>
            </a:r>
            <a:r>
              <a:rPr lang="es-ES" sz="2400" dirty="0">
                <a:solidFill>
                  <a:srgbClr val="FF0000"/>
                </a:solidFill>
              </a:rPr>
              <a:t>¿qué probabilidad hay de que llueva?</a:t>
            </a:r>
          </a:p>
          <a:p>
            <a:pPr marL="0" indent="0">
              <a:buNone/>
            </a:pPr>
            <a:r>
              <a:rPr lang="es-ES" sz="2400" dirty="0"/>
              <a:t> </a:t>
            </a:r>
          </a:p>
          <a:p>
            <a:r>
              <a:rPr lang="es-ES" sz="2400" dirty="0"/>
              <a:t>-Habiendo recibido un email “X” y habiendo aplicado un filtro de detección de spam </a:t>
            </a:r>
            <a:r>
              <a:rPr lang="es-ES" sz="2400" dirty="0">
                <a:solidFill>
                  <a:srgbClr val="FF0000"/>
                </a:solidFill>
              </a:rPr>
              <a:t>¿si el filtro determinó que es spam, qué probabilidad hay de que sea spam? (machine learning)</a:t>
            </a:r>
          </a:p>
          <a:p>
            <a:endParaRPr lang="es-ES" sz="2400" dirty="0">
              <a:solidFill>
                <a:srgbClr val="FF0000"/>
              </a:solidFill>
            </a:endParaRPr>
          </a:p>
          <a:p>
            <a:r>
              <a:rPr lang="es-ES" sz="2400" dirty="0"/>
              <a:t>-En la industria podría aplicarse a un método de control de calidad </a:t>
            </a:r>
            <a:r>
              <a:rPr lang="es-ES" sz="2400" dirty="0">
                <a:solidFill>
                  <a:srgbClr val="FF0000"/>
                </a:solidFill>
              </a:rPr>
              <a:t>¿si el control de calidad </a:t>
            </a:r>
            <a:r>
              <a:rPr lang="es-ES" sz="2400" dirty="0" smtClean="0">
                <a:solidFill>
                  <a:srgbClr val="FF0000"/>
                </a:solidFill>
              </a:rPr>
              <a:t> dice que </a:t>
            </a:r>
            <a:r>
              <a:rPr lang="es-ES" sz="2400" dirty="0">
                <a:solidFill>
                  <a:srgbClr val="FF0000"/>
                </a:solidFill>
              </a:rPr>
              <a:t>es una pieza defectuosa, qué probabilidad hay de que sea </a:t>
            </a:r>
            <a:r>
              <a:rPr lang="es-ES" sz="2400" dirty="0" smtClean="0">
                <a:solidFill>
                  <a:srgbClr val="FF0000"/>
                </a:solidFill>
              </a:rPr>
              <a:t>un lote defectuoso?</a:t>
            </a:r>
            <a:endParaRPr lang="es-ES" sz="2400" dirty="0">
              <a:solidFill>
                <a:srgbClr val="FF0000"/>
              </a:solidFill>
            </a:endParaRPr>
          </a:p>
          <a:p>
            <a:endParaRPr lang="es-ES" sz="2400" dirty="0">
              <a:solidFill>
                <a:srgbClr val="FF0000"/>
              </a:solidFill>
            </a:endParaRPr>
          </a:p>
          <a:p>
            <a:r>
              <a:rPr lang="es-ES" sz="2400" dirty="0"/>
              <a:t>- Si un estudio de mercado estima un cierto nivel de ventas </a:t>
            </a:r>
            <a:r>
              <a:rPr lang="es-ES" sz="2400" dirty="0">
                <a:solidFill>
                  <a:srgbClr val="FF0000"/>
                </a:solidFill>
              </a:rPr>
              <a:t>¿qué probabilidad hay de que se cumpla ese nivel de ventas</a:t>
            </a:r>
            <a:r>
              <a:rPr lang="es-ES" sz="2400" dirty="0" smtClean="0">
                <a:solidFill>
                  <a:srgbClr val="FF0000"/>
                </a:solidFill>
              </a:rPr>
              <a:t>?</a:t>
            </a:r>
            <a:endParaRPr lang="es-ES" sz="24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s://miro.medium.com/proxy/0*N8SKm3kG2vxKY-U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755" y="2207380"/>
            <a:ext cx="2506334" cy="14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7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838200" y="1198437"/>
            <a:ext cx="830580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AR" sz="3200" dirty="0" smtClean="0">
                <a:solidFill>
                  <a:srgbClr val="FF0000"/>
                </a:solidFill>
                <a:latin typeface="+mn-lt"/>
              </a:rPr>
              <a:t>PROBABILIDAD DE ACIERTO DE MÉTODOS DE PRUEBA O ESTUDIOS DE </a:t>
            </a:r>
            <a:r>
              <a:rPr lang="es-ES" altLang="es-AR" sz="3200" dirty="0" smtClean="0">
                <a:solidFill>
                  <a:srgbClr val="FF0000"/>
                </a:solidFill>
                <a:latin typeface="+mn-lt"/>
              </a:rPr>
              <a:t>MERCADO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AR" sz="3200" dirty="0" smtClean="0">
                <a:solidFill>
                  <a:srgbClr val="FF0000"/>
                </a:solidFill>
                <a:latin typeface="+mn-lt"/>
              </a:rPr>
              <a:t>(</a:t>
            </a:r>
            <a:r>
              <a:rPr lang="es-ES" altLang="es-AR" sz="3200" dirty="0" err="1" smtClean="0">
                <a:solidFill>
                  <a:srgbClr val="FF0000"/>
                </a:solidFill>
                <a:latin typeface="+mn-lt"/>
              </a:rPr>
              <a:t>Prob</a:t>
            </a:r>
            <a:r>
              <a:rPr lang="es-ES" altLang="es-AR" sz="3200" dirty="0" smtClean="0">
                <a:solidFill>
                  <a:srgbClr val="FF0000"/>
                </a:solidFill>
                <a:latin typeface="+mn-lt"/>
              </a:rPr>
              <a:t>. Condicionales)</a:t>
            </a:r>
            <a:endParaRPr lang="es-ES" altLang="es-AR" sz="32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838200" y="241559"/>
            <a:ext cx="10515600" cy="598702"/>
          </a:xfrm>
        </p:spPr>
        <p:txBody>
          <a:bodyPr>
            <a:noAutofit/>
          </a:bodyPr>
          <a:lstStyle/>
          <a:p>
            <a:r>
              <a:rPr lang="es-ES" sz="2400" b="1" dirty="0" smtClean="0"/>
              <a:t>TEORÍA DE BAYES </a:t>
            </a:r>
            <a:r>
              <a:rPr lang="es-ES" sz="2400" dirty="0" smtClean="0"/>
              <a:t>| </a:t>
            </a:r>
            <a:r>
              <a:rPr lang="es-ES" sz="2400" dirty="0"/>
              <a:t>ÁRBOLES DE DECISIÓN + PROB. CONDICIONALES Y </a:t>
            </a:r>
            <a:r>
              <a:rPr lang="es-ES" sz="2400" dirty="0" smtClean="0"/>
              <a:t>POSTERIORES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685" y="1167552"/>
            <a:ext cx="1508387" cy="11081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365" t="3663" r="13160"/>
          <a:stretch/>
        </p:blipFill>
        <p:spPr>
          <a:xfrm>
            <a:off x="876176" y="3163196"/>
            <a:ext cx="10477624" cy="16191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54" y="3819565"/>
            <a:ext cx="215334" cy="2190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226" y="4157527"/>
            <a:ext cx="215334" cy="2190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626" y="4159926"/>
            <a:ext cx="223461" cy="2234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586" y="3809040"/>
            <a:ext cx="223461" cy="2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8" y="738059"/>
            <a:ext cx="10515600" cy="55511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400" dirty="0" smtClean="0"/>
              <a:t>PROBABILIDAD </a:t>
            </a:r>
            <a:r>
              <a:rPr lang="es-ES" sz="2400" b="1" dirty="0" smtClean="0"/>
              <a:t>CONDICIONAL</a:t>
            </a:r>
            <a:r>
              <a:rPr lang="es-ES" sz="2400" dirty="0" smtClean="0"/>
              <a:t> VS </a:t>
            </a:r>
            <a:r>
              <a:rPr lang="es-ES" sz="2400" b="1" dirty="0" smtClean="0"/>
              <a:t>POSTERIORI</a:t>
            </a:r>
            <a:endParaRPr lang="es-ES" sz="2400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3566984" y="1960607"/>
            <a:ext cx="1367481" cy="1243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5671752" y="1960607"/>
            <a:ext cx="1367481" cy="1243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7776520" y="1960607"/>
            <a:ext cx="1367481" cy="1243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9881288" y="1960607"/>
            <a:ext cx="1367481" cy="1243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71151" y="1985320"/>
            <a:ext cx="2572265" cy="555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400" u="sng" dirty="0" smtClean="0"/>
              <a:t>CONDICIONAL </a:t>
            </a:r>
            <a:endParaRPr lang="es-ES" sz="2400" u="sng" dirty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3648333" y="1994030"/>
            <a:ext cx="1179042" cy="80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OCURRIÓ LLUVIA 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5765971" y="1994030"/>
            <a:ext cx="1179042" cy="80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OCURRIÓ LLUVIA 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7870739" y="1994030"/>
            <a:ext cx="1179042" cy="80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OCURRIÓ LLUVIA 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9975507" y="1994030"/>
            <a:ext cx="1179042" cy="807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OCURRIÓ LLUVIA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3578826" y="3336160"/>
            <a:ext cx="1355639" cy="6013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PRONÓSTICO ACERTÓ</a:t>
            </a:r>
            <a:endParaRPr lang="es-ES" sz="1400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5671752" y="3336160"/>
            <a:ext cx="1355639" cy="6013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PRONÓSTICO ACERTÓ</a:t>
            </a:r>
            <a:endParaRPr lang="es-ES" sz="1400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7788362" y="3336160"/>
            <a:ext cx="1355639" cy="6013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PRONÓSTICO FALLÓ</a:t>
            </a:r>
            <a:endParaRPr lang="es-ES" sz="1400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9893130" y="3336160"/>
            <a:ext cx="1355639" cy="6013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PRONÓSTICO ACERTÓ</a:t>
            </a:r>
            <a:endParaRPr lang="es-ES" sz="1400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3566984" y="4332158"/>
            <a:ext cx="1367481" cy="2059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5671752" y="4332158"/>
            <a:ext cx="1367481" cy="2059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redondeado 19"/>
          <p:cNvSpPr/>
          <p:nvPr/>
        </p:nvSpPr>
        <p:spPr>
          <a:xfrm>
            <a:off x="7776520" y="4332158"/>
            <a:ext cx="1367481" cy="2059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9881288" y="4332158"/>
            <a:ext cx="1367481" cy="2059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Marcador de contenido 2"/>
          <p:cNvSpPr txBox="1">
            <a:spLocks/>
          </p:cNvSpPr>
          <p:nvPr/>
        </p:nvSpPr>
        <p:spPr>
          <a:xfrm>
            <a:off x="871151" y="4275435"/>
            <a:ext cx="2572265" cy="555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400" u="sng" dirty="0" smtClean="0"/>
              <a:t>POSTERIORI</a:t>
            </a:r>
            <a:endParaRPr lang="es-ES" sz="2400" u="sng" dirty="0"/>
          </a:p>
        </p:txBody>
      </p:sp>
      <p:sp>
        <p:nvSpPr>
          <p:cNvPr id="23" name="Marcador de contenido 2"/>
          <p:cNvSpPr txBox="1">
            <a:spLocks/>
          </p:cNvSpPr>
          <p:nvPr/>
        </p:nvSpPr>
        <p:spPr>
          <a:xfrm>
            <a:off x="3648333" y="4369701"/>
            <a:ext cx="1179042" cy="621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</a:rPr>
              <a:t>PRONOSTICÓ LLUVIA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687835" y="5661991"/>
            <a:ext cx="1163093" cy="6013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OCURRIÓ LLUVIA</a:t>
            </a:r>
            <a:endParaRPr lang="es-ES" sz="1400" dirty="0"/>
          </a:p>
        </p:txBody>
      </p:sp>
      <p:sp>
        <p:nvSpPr>
          <p:cNvPr id="28" name="Rectángulo redondeado 27"/>
          <p:cNvSpPr/>
          <p:nvPr/>
        </p:nvSpPr>
        <p:spPr>
          <a:xfrm>
            <a:off x="5780761" y="5661991"/>
            <a:ext cx="1163093" cy="6013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OCURRIÓ LLUVIA</a:t>
            </a:r>
          </a:p>
        </p:txBody>
      </p:sp>
      <p:sp>
        <p:nvSpPr>
          <p:cNvPr id="29" name="Rectángulo redondeado 28"/>
          <p:cNvSpPr/>
          <p:nvPr/>
        </p:nvSpPr>
        <p:spPr>
          <a:xfrm>
            <a:off x="7885529" y="5661991"/>
            <a:ext cx="1163093" cy="60136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OCURRIÓ </a:t>
            </a:r>
            <a:endParaRPr lang="es-ES" sz="1400" dirty="0" smtClean="0"/>
          </a:p>
          <a:p>
            <a:pPr algn="ctr"/>
            <a:r>
              <a:rPr lang="es-ES" sz="1400" dirty="0" smtClean="0"/>
              <a:t>SOL</a:t>
            </a:r>
            <a:endParaRPr lang="es-ES" sz="1400" dirty="0"/>
          </a:p>
        </p:txBody>
      </p:sp>
      <p:sp>
        <p:nvSpPr>
          <p:cNvPr id="30" name="Rectángulo redondeado 29"/>
          <p:cNvSpPr/>
          <p:nvPr/>
        </p:nvSpPr>
        <p:spPr>
          <a:xfrm>
            <a:off x="9975507" y="5661991"/>
            <a:ext cx="1189725" cy="6013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OCURRIÓ LLUVIA</a:t>
            </a:r>
          </a:p>
        </p:txBody>
      </p:sp>
      <p:sp>
        <p:nvSpPr>
          <p:cNvPr id="31" name="Marcador de contenido 2"/>
          <p:cNvSpPr txBox="1">
            <a:spLocks/>
          </p:cNvSpPr>
          <p:nvPr/>
        </p:nvSpPr>
        <p:spPr>
          <a:xfrm>
            <a:off x="5760050" y="4369701"/>
            <a:ext cx="1179042" cy="621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</a:rPr>
              <a:t>PRONOSTICÓ LLUVIA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2" name="Marcador de contenido 2"/>
          <p:cNvSpPr txBox="1">
            <a:spLocks/>
          </p:cNvSpPr>
          <p:nvPr/>
        </p:nvSpPr>
        <p:spPr>
          <a:xfrm>
            <a:off x="7869580" y="4369701"/>
            <a:ext cx="1179042" cy="621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</a:rPr>
              <a:t>PRONOSTICÓ LLUVIA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3" name="Marcador de contenido 2"/>
          <p:cNvSpPr txBox="1">
            <a:spLocks/>
          </p:cNvSpPr>
          <p:nvPr/>
        </p:nvSpPr>
        <p:spPr>
          <a:xfrm>
            <a:off x="9980849" y="4369701"/>
            <a:ext cx="1179042" cy="621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</a:rPr>
              <a:t>PRONOSTICÓ LLUVIA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34" name="Marcador de contenido 2"/>
          <p:cNvSpPr txBox="1">
            <a:spLocks/>
          </p:cNvSpPr>
          <p:nvPr/>
        </p:nvSpPr>
        <p:spPr>
          <a:xfrm>
            <a:off x="871150" y="2414157"/>
            <a:ext cx="2572265" cy="1457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000" dirty="0" smtClean="0">
                <a:solidFill>
                  <a:srgbClr val="0070C0"/>
                </a:solidFill>
              </a:rPr>
              <a:t>De todas la veces que  </a:t>
            </a:r>
            <a:r>
              <a:rPr lang="es-ES" sz="2000" dirty="0" smtClean="0">
                <a:solidFill>
                  <a:srgbClr val="FF0000"/>
                </a:solidFill>
              </a:rPr>
              <a:t>OCURRIÓ lluvia </a:t>
            </a:r>
            <a:r>
              <a:rPr lang="es-ES" sz="2000" dirty="0" smtClean="0">
                <a:solidFill>
                  <a:srgbClr val="0070C0"/>
                </a:solidFill>
              </a:rPr>
              <a:t>el pronóstico acertó el 75% de las veces. </a:t>
            </a:r>
            <a:endParaRPr lang="es-ES" sz="2000" dirty="0">
              <a:solidFill>
                <a:srgbClr val="0070C0"/>
              </a:solidFill>
            </a:endParaRPr>
          </a:p>
        </p:txBody>
      </p:sp>
      <p:sp>
        <p:nvSpPr>
          <p:cNvPr id="37" name="Marcador de contenido 2"/>
          <p:cNvSpPr txBox="1">
            <a:spLocks/>
          </p:cNvSpPr>
          <p:nvPr/>
        </p:nvSpPr>
        <p:spPr>
          <a:xfrm>
            <a:off x="871150" y="4726624"/>
            <a:ext cx="2572265" cy="1541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2000" dirty="0" smtClean="0">
                <a:solidFill>
                  <a:srgbClr val="0070C0"/>
                </a:solidFill>
              </a:rPr>
              <a:t>De todas las veces que se </a:t>
            </a:r>
            <a:r>
              <a:rPr lang="es-ES" sz="2000" dirty="0" smtClean="0">
                <a:solidFill>
                  <a:srgbClr val="FF0000"/>
                </a:solidFill>
              </a:rPr>
              <a:t>PRONOSTICÓ  lluvia</a:t>
            </a:r>
            <a:r>
              <a:rPr lang="es-ES" sz="2000" dirty="0" smtClean="0">
                <a:solidFill>
                  <a:srgbClr val="0070C0"/>
                </a:solidFill>
              </a:rPr>
              <a:t> el pronóstico  acertó el 75% de las veces. </a:t>
            </a:r>
            <a:endParaRPr lang="es-ES" sz="2000" dirty="0">
              <a:solidFill>
                <a:srgbClr val="0070C0"/>
              </a:solidFill>
            </a:endParaRPr>
          </a:p>
        </p:txBody>
      </p:sp>
      <p:sp>
        <p:nvSpPr>
          <p:cNvPr id="38" name="Marcador de contenido 2"/>
          <p:cNvSpPr txBox="1">
            <a:spLocks/>
          </p:cNvSpPr>
          <p:nvPr/>
        </p:nvSpPr>
        <p:spPr>
          <a:xfrm>
            <a:off x="842314" y="1121123"/>
            <a:ext cx="10515600" cy="701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ES" sz="1600" dirty="0" smtClean="0"/>
              <a:t>Supongamos un problema que depende del clima como variable aleatoria </a:t>
            </a:r>
            <a:r>
              <a:rPr lang="es-ES" sz="1600" dirty="0"/>
              <a:t> (estado de la naturaleza</a:t>
            </a:r>
            <a:r>
              <a:rPr lang="es-ES" sz="1600" dirty="0" smtClean="0"/>
              <a:t>) que afecta a los resultados de cada alternativa.</a:t>
            </a:r>
            <a:endParaRPr lang="es-ES" sz="1600" dirty="0"/>
          </a:p>
        </p:txBody>
      </p:sp>
      <p:cxnSp>
        <p:nvCxnSpPr>
          <p:cNvPr id="39" name="Conector recto 38"/>
          <p:cNvCxnSpPr/>
          <p:nvPr/>
        </p:nvCxnSpPr>
        <p:spPr>
          <a:xfrm flipH="1">
            <a:off x="708455" y="4143634"/>
            <a:ext cx="10678295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/>
          <p:cNvSpPr>
            <a:spLocks noGrp="1"/>
          </p:cNvSpPr>
          <p:nvPr>
            <p:ph type="title"/>
          </p:nvPr>
        </p:nvSpPr>
        <p:spPr>
          <a:xfrm>
            <a:off x="838200" y="241559"/>
            <a:ext cx="10515600" cy="598702"/>
          </a:xfrm>
        </p:spPr>
        <p:txBody>
          <a:bodyPr>
            <a:noAutofit/>
          </a:bodyPr>
          <a:lstStyle/>
          <a:p>
            <a:r>
              <a:rPr lang="es-ES" sz="2400" b="1" dirty="0" smtClean="0"/>
              <a:t>TEORÍA DE BAYES </a:t>
            </a:r>
            <a:r>
              <a:rPr lang="es-ES" sz="2400" dirty="0" smtClean="0"/>
              <a:t>| </a:t>
            </a:r>
            <a:r>
              <a:rPr lang="es-ES" sz="2400" dirty="0"/>
              <a:t>ÁRBOLES DE DECISIÓN + PROB. CONDICIONALES Y </a:t>
            </a:r>
            <a:r>
              <a:rPr lang="es-ES" sz="2400" dirty="0" smtClean="0"/>
              <a:t>POSTERIORES</a:t>
            </a:r>
            <a:endParaRPr lang="es-ES" sz="2400" dirty="0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78" y="2769507"/>
            <a:ext cx="336263" cy="303996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207" y="2769507"/>
            <a:ext cx="336263" cy="303996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896" y="2769507"/>
            <a:ext cx="336263" cy="303996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592" y="2769507"/>
            <a:ext cx="336263" cy="303996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046" y="5917078"/>
            <a:ext cx="336263" cy="303996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829" y="5917078"/>
            <a:ext cx="336263" cy="303996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583" y="5917078"/>
            <a:ext cx="336263" cy="303996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315" y="5909465"/>
            <a:ext cx="319223" cy="319223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240" y="3644119"/>
            <a:ext cx="257069" cy="239492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128" y="3644119"/>
            <a:ext cx="257069" cy="239492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794" y="3644119"/>
            <a:ext cx="257069" cy="239492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769" y="3644119"/>
            <a:ext cx="257069" cy="239492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383" y="4945799"/>
            <a:ext cx="600941" cy="559852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602" y="4945799"/>
            <a:ext cx="600941" cy="559852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650" y="4945799"/>
            <a:ext cx="600941" cy="55985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612" y="4945799"/>
            <a:ext cx="600941" cy="55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1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1649410" y="1198437"/>
            <a:ext cx="88931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AR" sz="3600" b="1" dirty="0" smtClean="0">
                <a:solidFill>
                  <a:srgbClr val="FF0000"/>
                </a:solidFill>
                <a:latin typeface="+mn-lt"/>
              </a:rPr>
              <a:t>PROBABILIDADES POSTERIORES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AR" sz="3600" b="1" dirty="0" smtClean="0">
                <a:solidFill>
                  <a:srgbClr val="FF0000"/>
                </a:solidFill>
                <a:latin typeface="+mn-lt"/>
              </a:rPr>
              <a:t>Método Tabular</a:t>
            </a:r>
            <a:endParaRPr lang="es-ES" altLang="es-AR" sz="36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 rotWithShape="1">
          <a:blip r:embed="rId2"/>
          <a:srcRect t="6811" b="8056"/>
          <a:stretch/>
        </p:blipFill>
        <p:spPr>
          <a:xfrm>
            <a:off x="2098758" y="3030236"/>
            <a:ext cx="7994477" cy="1560883"/>
          </a:xfrm>
          <a:prstGeom prst="rect">
            <a:avLst/>
          </a:prstGeom>
        </p:spPr>
      </p:pic>
      <p:sp>
        <p:nvSpPr>
          <p:cNvPr id="40" name="Título 1"/>
          <p:cNvSpPr>
            <a:spLocks noGrp="1"/>
          </p:cNvSpPr>
          <p:nvPr>
            <p:ph type="title"/>
          </p:nvPr>
        </p:nvSpPr>
        <p:spPr>
          <a:xfrm>
            <a:off x="838200" y="241559"/>
            <a:ext cx="10515600" cy="598702"/>
          </a:xfrm>
        </p:spPr>
        <p:txBody>
          <a:bodyPr>
            <a:noAutofit/>
          </a:bodyPr>
          <a:lstStyle/>
          <a:p>
            <a:r>
              <a:rPr lang="es-ES" sz="2400" b="1" dirty="0" smtClean="0"/>
              <a:t>TEORÍA DE BAYES </a:t>
            </a:r>
            <a:r>
              <a:rPr lang="es-ES" sz="2400" dirty="0" smtClean="0"/>
              <a:t>| </a:t>
            </a:r>
            <a:r>
              <a:rPr lang="es-ES" sz="2400" dirty="0"/>
              <a:t>ÁRBOLES DE DECISIÓN + PROB. CONDICIONALES Y </a:t>
            </a:r>
            <a:r>
              <a:rPr lang="es-ES" sz="2400" dirty="0" smtClean="0"/>
              <a:t>POSTERIORES</a:t>
            </a:r>
            <a:endParaRPr lang="es-ES" sz="2400" dirty="0"/>
          </a:p>
        </p:txBody>
      </p:sp>
      <p:sp>
        <p:nvSpPr>
          <p:cNvPr id="2" name="CuadroTexto 1"/>
          <p:cNvSpPr txBox="1"/>
          <p:nvPr/>
        </p:nvSpPr>
        <p:spPr>
          <a:xfrm>
            <a:off x="2098758" y="2660904"/>
            <a:ext cx="246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 de naturaleza S1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897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2715" y="874223"/>
            <a:ext cx="10515600" cy="254448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600" dirty="0" smtClean="0"/>
              <a:t>1 Una </a:t>
            </a:r>
            <a:r>
              <a:rPr lang="es-ES" sz="1600" dirty="0"/>
              <a:t>compañía está considerando modificar el proceso de producción, lo que </a:t>
            </a:r>
            <a:r>
              <a:rPr lang="es-ES" sz="1600" dirty="0" smtClean="0"/>
              <a:t>le puede </a:t>
            </a:r>
            <a:r>
              <a:rPr lang="es-ES" sz="1600" dirty="0"/>
              <a:t>implicar un incremento en sus ganancias </a:t>
            </a:r>
            <a:r>
              <a:rPr lang="es-ES" sz="1600" dirty="0" smtClean="0"/>
              <a:t>en </a:t>
            </a:r>
            <a:r>
              <a:rPr lang="es-ES" sz="1600" dirty="0"/>
              <a:t>$450.000 por </a:t>
            </a:r>
            <a:r>
              <a:rPr lang="es-ES" sz="1600" dirty="0" smtClean="0"/>
              <a:t>año, pero si </a:t>
            </a:r>
            <a:r>
              <a:rPr lang="es-ES" sz="1600" dirty="0"/>
              <a:t>el </a:t>
            </a:r>
            <a:r>
              <a:rPr lang="es-ES" sz="1600" dirty="0" smtClean="0"/>
              <a:t>nuevo proceso </a:t>
            </a:r>
            <a:r>
              <a:rPr lang="es-ES" sz="1600" dirty="0"/>
              <a:t>falla, evento </a:t>
            </a:r>
            <a:r>
              <a:rPr lang="es-ES" sz="1600" dirty="0">
                <a:solidFill>
                  <a:srgbClr val="FF0000"/>
                </a:solidFill>
              </a:rPr>
              <a:t>probable </a:t>
            </a:r>
            <a:r>
              <a:rPr lang="es-ES" sz="1600" dirty="0" smtClean="0">
                <a:solidFill>
                  <a:srgbClr val="FF0000"/>
                </a:solidFill>
              </a:rPr>
              <a:t>20%, </a:t>
            </a:r>
            <a:r>
              <a:rPr lang="es-ES" sz="1600" dirty="0" smtClean="0"/>
              <a:t>deberá </a:t>
            </a:r>
            <a:r>
              <a:rPr lang="es-ES" sz="1600" dirty="0"/>
              <a:t>volver </a:t>
            </a:r>
            <a:r>
              <a:rPr lang="es-ES" sz="1600" dirty="0" smtClean="0"/>
              <a:t>atrás y perderá </a:t>
            </a:r>
            <a:r>
              <a:rPr lang="es-ES" sz="1600" dirty="0"/>
              <a:t>$</a:t>
            </a:r>
            <a:r>
              <a:rPr lang="es-ES" sz="1600" dirty="0" smtClean="0"/>
              <a:t>925.000. Puede </a:t>
            </a:r>
            <a:r>
              <a:rPr lang="es-ES" sz="1600" dirty="0"/>
              <a:t>hacer una prueba piloto en uno de los talleres a un costo de </a:t>
            </a:r>
            <a:r>
              <a:rPr lang="es-ES" sz="1600" dirty="0">
                <a:solidFill>
                  <a:srgbClr val="FF0000"/>
                </a:solidFill>
              </a:rPr>
              <a:t>$</a:t>
            </a:r>
            <a:r>
              <a:rPr lang="es-ES" sz="1600" dirty="0" smtClean="0">
                <a:solidFill>
                  <a:srgbClr val="FF0000"/>
                </a:solidFill>
              </a:rPr>
              <a:t>35.000</a:t>
            </a:r>
            <a:r>
              <a:rPr lang="es-ES" sz="1600" dirty="0" smtClean="0"/>
              <a:t>. Por casos similares se sabe </a:t>
            </a:r>
            <a:r>
              <a:rPr lang="es-ES" sz="1600" dirty="0"/>
              <a:t>que </a:t>
            </a:r>
            <a:r>
              <a:rPr lang="es-ES" sz="1600" dirty="0" smtClean="0">
                <a:solidFill>
                  <a:srgbClr val="FF0000"/>
                </a:solidFill>
              </a:rPr>
              <a:t>cuando un proceso modificado ha sido exitoso, la </a:t>
            </a:r>
            <a:r>
              <a:rPr lang="es-ES" sz="1600" dirty="0">
                <a:solidFill>
                  <a:srgbClr val="FF0000"/>
                </a:solidFill>
              </a:rPr>
              <a:t>aprueba </a:t>
            </a:r>
            <a:r>
              <a:rPr lang="es-ES" sz="1600" dirty="0" smtClean="0">
                <a:solidFill>
                  <a:srgbClr val="FF0000"/>
                </a:solidFill>
              </a:rPr>
              <a:t>piloto también </a:t>
            </a:r>
            <a:r>
              <a:rPr lang="es-ES" sz="1600" dirty="0">
                <a:solidFill>
                  <a:srgbClr val="FF0000"/>
                </a:solidFill>
              </a:rPr>
              <a:t>lo </a:t>
            </a:r>
            <a:r>
              <a:rPr lang="es-ES" sz="1600" dirty="0" smtClean="0">
                <a:solidFill>
                  <a:srgbClr val="FF0000"/>
                </a:solidFill>
              </a:rPr>
              <a:t>ha sido en un </a:t>
            </a:r>
            <a:r>
              <a:rPr lang="es-ES" sz="1600" dirty="0">
                <a:solidFill>
                  <a:srgbClr val="FF0000"/>
                </a:solidFill>
              </a:rPr>
              <a:t>93% </a:t>
            </a:r>
            <a:r>
              <a:rPr lang="es-ES" sz="1600" dirty="0" smtClean="0">
                <a:solidFill>
                  <a:srgbClr val="FF0000"/>
                </a:solidFill>
              </a:rPr>
              <a:t>de los </a:t>
            </a:r>
            <a:r>
              <a:rPr lang="es-ES" sz="1600" dirty="0">
                <a:solidFill>
                  <a:srgbClr val="FF0000"/>
                </a:solidFill>
              </a:rPr>
              <a:t>casos</a:t>
            </a:r>
            <a:r>
              <a:rPr lang="es-ES" sz="1600" dirty="0"/>
              <a:t>, pero </a:t>
            </a:r>
            <a:r>
              <a:rPr lang="es-ES" sz="1600" dirty="0">
                <a:solidFill>
                  <a:srgbClr val="FF0000"/>
                </a:solidFill>
              </a:rPr>
              <a:t>en los casos en que el proceso </a:t>
            </a:r>
            <a:r>
              <a:rPr lang="es-ES" sz="1600" dirty="0" smtClean="0">
                <a:solidFill>
                  <a:srgbClr val="FF0000"/>
                </a:solidFill>
              </a:rPr>
              <a:t>modificado falló, </a:t>
            </a:r>
            <a:r>
              <a:rPr lang="es-ES" sz="1600" dirty="0">
                <a:solidFill>
                  <a:srgbClr val="FF0000"/>
                </a:solidFill>
              </a:rPr>
              <a:t>la prueba </a:t>
            </a:r>
            <a:r>
              <a:rPr lang="es-ES" sz="1600" dirty="0" smtClean="0">
                <a:solidFill>
                  <a:srgbClr val="FF0000"/>
                </a:solidFill>
              </a:rPr>
              <a:t>piloto también ha fallado en </a:t>
            </a:r>
            <a:r>
              <a:rPr lang="es-ES" sz="1600" dirty="0">
                <a:solidFill>
                  <a:srgbClr val="FF0000"/>
                </a:solidFill>
              </a:rPr>
              <a:t>un 70% de los casos. </a:t>
            </a:r>
            <a:endParaRPr lang="es-ES" sz="16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1600" dirty="0" smtClean="0"/>
              <a:t>Construya </a:t>
            </a:r>
            <a:r>
              <a:rPr lang="es-ES" sz="1600" dirty="0"/>
              <a:t>un árbol de decisiones </a:t>
            </a:r>
            <a:r>
              <a:rPr lang="es-ES" sz="1600" dirty="0" smtClean="0"/>
              <a:t>y determine si conviene arriesgarse a modificar el proceso y si vale la pena pagar la prueba piloto. Calcule hasta cuánto </a:t>
            </a:r>
            <a:r>
              <a:rPr lang="es-ES" sz="1600" dirty="0"/>
              <a:t>podría </a:t>
            </a:r>
            <a:r>
              <a:rPr lang="es-ES" sz="1600" dirty="0" smtClean="0"/>
              <a:t>pagar </a:t>
            </a:r>
            <a:r>
              <a:rPr lang="es-ES" sz="1600" dirty="0"/>
              <a:t>por </a:t>
            </a:r>
            <a:r>
              <a:rPr lang="es-ES" sz="1600" dirty="0" smtClean="0"/>
              <a:t>dicha prueba. ¿Le </a:t>
            </a:r>
            <a:r>
              <a:rPr lang="es-ES" sz="1600" dirty="0"/>
              <a:t>conviene pagar la </a:t>
            </a:r>
            <a:r>
              <a:rPr lang="es-ES" sz="1600" dirty="0" smtClean="0"/>
              <a:t>prueba? ¿Hasta cuánto pagaría por  </a:t>
            </a:r>
            <a:r>
              <a:rPr lang="es-ES" sz="1600" dirty="0"/>
              <a:t>i</a:t>
            </a:r>
            <a:r>
              <a:rPr lang="es-ES" sz="1600" dirty="0" smtClean="0"/>
              <a:t>nformación perfecta?</a:t>
            </a:r>
            <a:endParaRPr lang="es-ES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19" y="3547039"/>
            <a:ext cx="6320481" cy="2834710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241559"/>
            <a:ext cx="10515600" cy="598702"/>
          </a:xfrm>
        </p:spPr>
        <p:txBody>
          <a:bodyPr>
            <a:noAutofit/>
          </a:bodyPr>
          <a:lstStyle/>
          <a:p>
            <a:r>
              <a:rPr lang="es-ES" sz="2400" b="1" dirty="0" smtClean="0"/>
              <a:t>TEORÍA DE BAYES </a:t>
            </a:r>
            <a:r>
              <a:rPr lang="es-ES" sz="2400" dirty="0" smtClean="0"/>
              <a:t>| </a:t>
            </a:r>
            <a:r>
              <a:rPr lang="es-ES" sz="2400" dirty="0"/>
              <a:t>ÁRBOLES DE DECISIÓN + PROB. CONDICIONALES Y </a:t>
            </a:r>
            <a:r>
              <a:rPr lang="es-ES" sz="2400" dirty="0" smtClean="0"/>
              <a:t>POSTERIORES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3937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95892"/>
            <a:ext cx="10515600" cy="286170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600" dirty="0" smtClean="0"/>
              <a:t>2 El </a:t>
            </a:r>
            <a:r>
              <a:rPr lang="es-ES" sz="1600" dirty="0"/>
              <a:t>propietario de un campo de </a:t>
            </a:r>
            <a:r>
              <a:rPr lang="es-ES" sz="1600" b="1" dirty="0"/>
              <a:t>100 Ha </a:t>
            </a:r>
            <a:r>
              <a:rPr lang="es-ES" sz="1600" dirty="0"/>
              <a:t>tiene que optar entre afectarlo a </a:t>
            </a:r>
            <a:r>
              <a:rPr lang="es-ES" sz="1600" dirty="0" smtClean="0"/>
              <a:t>la </a:t>
            </a:r>
            <a:r>
              <a:rPr lang="es-ES" sz="1600" b="1" dirty="0" smtClean="0"/>
              <a:t>agricultura</a:t>
            </a:r>
            <a:r>
              <a:rPr lang="es-ES" sz="1600" dirty="0"/>
              <a:t>, en cuyo caso sabe que puede </a:t>
            </a:r>
            <a:r>
              <a:rPr lang="es-ES" sz="1600" b="1" dirty="0"/>
              <a:t>ganar </a:t>
            </a:r>
            <a:r>
              <a:rPr lang="es-ES" sz="1600" b="1" dirty="0" smtClean="0"/>
              <a:t>$500 </a:t>
            </a:r>
            <a:r>
              <a:rPr lang="es-ES" sz="1600" b="1" dirty="0"/>
              <a:t>por </a:t>
            </a:r>
            <a:r>
              <a:rPr lang="es-ES" sz="1600" b="1" dirty="0" smtClean="0"/>
              <a:t>Ha, </a:t>
            </a:r>
            <a:r>
              <a:rPr lang="es-ES" sz="1600" dirty="0" smtClean="0"/>
              <a:t>si </a:t>
            </a:r>
            <a:r>
              <a:rPr lang="es-ES" sz="1600" dirty="0"/>
              <a:t>hay </a:t>
            </a:r>
            <a:r>
              <a:rPr lang="es-ES" sz="1600" b="1" dirty="0"/>
              <a:t>buenas </a:t>
            </a:r>
            <a:r>
              <a:rPr lang="es-ES" sz="1600" b="1" dirty="0" smtClean="0"/>
              <a:t>lluvias </a:t>
            </a:r>
            <a:r>
              <a:rPr lang="es-ES" sz="1600" dirty="0" smtClean="0"/>
              <a:t>en </a:t>
            </a:r>
            <a:r>
              <a:rPr lang="es-ES" sz="1600" dirty="0"/>
              <a:t>la próxima temporada o </a:t>
            </a:r>
            <a:r>
              <a:rPr lang="es-ES" sz="1600" b="1" dirty="0"/>
              <a:t>perder </a:t>
            </a:r>
            <a:r>
              <a:rPr lang="es-ES" sz="1600" b="1" dirty="0" smtClean="0"/>
              <a:t>$50 </a:t>
            </a:r>
            <a:r>
              <a:rPr lang="es-ES" sz="1600" b="1" dirty="0"/>
              <a:t>por Ha</a:t>
            </a:r>
            <a:r>
              <a:rPr lang="es-ES" sz="1600" dirty="0"/>
              <a:t> en caso de </a:t>
            </a:r>
            <a:r>
              <a:rPr lang="es-ES" sz="1600" b="1" dirty="0"/>
              <a:t>sequía</a:t>
            </a:r>
            <a:r>
              <a:rPr lang="es-ES" sz="1600" dirty="0"/>
              <a:t>; si </a:t>
            </a:r>
            <a:r>
              <a:rPr lang="es-ES" sz="1600" dirty="0" smtClean="0"/>
              <a:t>decide afectarlo </a:t>
            </a:r>
            <a:r>
              <a:rPr lang="es-ES" sz="1600" dirty="0"/>
              <a:t>a la </a:t>
            </a:r>
            <a:r>
              <a:rPr lang="es-ES" sz="1600" b="1" dirty="0"/>
              <a:t>ganadería</a:t>
            </a:r>
            <a:r>
              <a:rPr lang="es-ES" sz="1600" dirty="0"/>
              <a:t> </a:t>
            </a:r>
            <a:r>
              <a:rPr lang="es-ES" sz="1600" b="1" dirty="0"/>
              <a:t>ganará</a:t>
            </a:r>
            <a:r>
              <a:rPr lang="es-ES" sz="1600" dirty="0"/>
              <a:t> </a:t>
            </a:r>
            <a:r>
              <a:rPr lang="es-ES" sz="1600" b="1" dirty="0" smtClean="0"/>
              <a:t>$300 </a:t>
            </a:r>
            <a:r>
              <a:rPr lang="es-ES" sz="1600" b="1" dirty="0"/>
              <a:t>por Ha</a:t>
            </a:r>
            <a:r>
              <a:rPr lang="es-ES" sz="1600" dirty="0"/>
              <a:t>, en caso de </a:t>
            </a:r>
            <a:r>
              <a:rPr lang="es-ES" sz="1600" dirty="0" smtClean="0"/>
              <a:t>tener </a:t>
            </a:r>
            <a:r>
              <a:rPr lang="es-ES" sz="1600" b="1" dirty="0" smtClean="0"/>
              <a:t>buenas </a:t>
            </a:r>
            <a:r>
              <a:rPr lang="es-ES" sz="1600" b="1" dirty="0"/>
              <a:t>lluvias</a:t>
            </a:r>
            <a:r>
              <a:rPr lang="es-ES" sz="1600" dirty="0"/>
              <a:t> </a:t>
            </a:r>
            <a:r>
              <a:rPr lang="es-ES" sz="1600" b="1" dirty="0"/>
              <a:t>o </a:t>
            </a:r>
            <a:r>
              <a:rPr lang="es-ES" sz="1600" b="1" dirty="0" smtClean="0"/>
              <a:t>$150 </a:t>
            </a:r>
            <a:r>
              <a:rPr lang="es-ES" sz="1600" b="1" dirty="0"/>
              <a:t>por Ha</a:t>
            </a:r>
            <a:r>
              <a:rPr lang="es-ES" sz="1600" dirty="0"/>
              <a:t> en caso de </a:t>
            </a:r>
            <a:r>
              <a:rPr lang="es-ES" sz="1600" b="1" dirty="0"/>
              <a:t>sequía</a:t>
            </a:r>
            <a:r>
              <a:rPr lang="es-ES" sz="1600" dirty="0"/>
              <a:t>. No cuenta con </a:t>
            </a:r>
            <a:r>
              <a:rPr lang="es-ES" sz="1600" dirty="0" smtClean="0"/>
              <a:t>información meteorológica </a:t>
            </a:r>
            <a:r>
              <a:rPr lang="es-ES" sz="1600" dirty="0"/>
              <a:t>pero su experiencia le indica que </a:t>
            </a:r>
            <a:r>
              <a:rPr lang="es-ES" sz="1600" strike="sngStrike" dirty="0"/>
              <a:t>en la próxima temporada </a:t>
            </a:r>
            <a:r>
              <a:rPr lang="es-ES" sz="1600" dirty="0"/>
              <a:t>hay </a:t>
            </a:r>
            <a:r>
              <a:rPr lang="es-ES" sz="1600" b="1" dirty="0"/>
              <a:t>60 </a:t>
            </a:r>
            <a:r>
              <a:rPr lang="es-ES" sz="1600" b="1" dirty="0" smtClean="0"/>
              <a:t>% de </a:t>
            </a:r>
            <a:r>
              <a:rPr lang="es-ES" sz="1600" b="1" dirty="0"/>
              <a:t>probabilidad de tener buenas lluvias</a:t>
            </a:r>
            <a:r>
              <a:rPr lang="es-ES" sz="1600" dirty="0"/>
              <a:t>. Tiene la oportunidad de hacer una </a:t>
            </a:r>
            <a:r>
              <a:rPr lang="es-ES" sz="1600" dirty="0" smtClean="0"/>
              <a:t>consulta a </a:t>
            </a:r>
            <a:r>
              <a:rPr lang="es-ES" sz="1600" dirty="0"/>
              <a:t>un servicio especializado </a:t>
            </a:r>
            <a:r>
              <a:rPr lang="es-ES" sz="1600" dirty="0" smtClean="0"/>
              <a:t>en meteorología que </a:t>
            </a:r>
            <a:r>
              <a:rPr lang="es-ES" sz="1600" dirty="0"/>
              <a:t>le cobra </a:t>
            </a:r>
            <a:r>
              <a:rPr lang="es-ES" sz="1600" b="1" dirty="0" smtClean="0"/>
              <a:t>$3000</a:t>
            </a:r>
            <a:r>
              <a:rPr lang="es-ES" sz="1600" dirty="0" smtClean="0"/>
              <a:t> </a:t>
            </a:r>
            <a:r>
              <a:rPr lang="es-ES" sz="1600" dirty="0"/>
              <a:t>y que de acuerdo a la empresa </a:t>
            </a:r>
            <a:r>
              <a:rPr lang="es-ES" sz="1600" dirty="0" smtClean="0"/>
              <a:t>que lo </a:t>
            </a:r>
            <a:r>
              <a:rPr lang="es-ES" sz="1600" dirty="0"/>
              <a:t>brinda </a:t>
            </a:r>
            <a:r>
              <a:rPr lang="es-ES" sz="1600" dirty="0" smtClean="0"/>
              <a:t>el </a:t>
            </a:r>
            <a:r>
              <a:rPr lang="es-ES" sz="1600" dirty="0"/>
              <a:t>80% </a:t>
            </a:r>
            <a:r>
              <a:rPr lang="es-ES" sz="1600" dirty="0" smtClean="0"/>
              <a:t>de las veces que hubo buenas lluvias </a:t>
            </a:r>
            <a:r>
              <a:rPr lang="es-ES" sz="1600" dirty="0"/>
              <a:t>y </a:t>
            </a:r>
            <a:r>
              <a:rPr lang="es-ES" sz="1600" dirty="0" smtClean="0"/>
              <a:t>el </a:t>
            </a:r>
            <a:r>
              <a:rPr lang="es-ES" sz="1600" dirty="0"/>
              <a:t>90% </a:t>
            </a:r>
            <a:r>
              <a:rPr lang="es-ES" sz="1600" dirty="0" smtClean="0"/>
              <a:t>de las veces que hubo sequías, su pronóstico </a:t>
            </a:r>
            <a:r>
              <a:rPr lang="es-ES" sz="1600" dirty="0"/>
              <a:t>fue correcto</a:t>
            </a:r>
            <a:r>
              <a:rPr lang="es-ES" sz="1600" dirty="0" smtClean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sz="1600" dirty="0" smtClean="0"/>
              <a:t>Calcule cual sería la mejor opción. ¿Hasta cuánto </a:t>
            </a:r>
            <a:r>
              <a:rPr lang="es-ES" sz="1600" dirty="0"/>
              <a:t>podría </a:t>
            </a:r>
            <a:r>
              <a:rPr lang="es-ES" sz="1600" dirty="0" smtClean="0"/>
              <a:t>pagar </a:t>
            </a:r>
            <a:r>
              <a:rPr lang="es-ES" sz="1600" dirty="0"/>
              <a:t>por tener </a:t>
            </a:r>
            <a:r>
              <a:rPr lang="es-ES" sz="1600" dirty="0" smtClean="0"/>
              <a:t>dicha información? ¿Le </a:t>
            </a:r>
            <a:r>
              <a:rPr lang="es-ES" sz="1600" dirty="0"/>
              <a:t>conviene pagar la </a:t>
            </a:r>
            <a:r>
              <a:rPr lang="es-ES" sz="1600" dirty="0" smtClean="0"/>
              <a:t>consulta?. ¿Hasta cuánto pagaría por información perfecta?.</a:t>
            </a:r>
            <a:endParaRPr lang="es-ES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15" y="3769890"/>
            <a:ext cx="10525424" cy="2629830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241559"/>
            <a:ext cx="10515600" cy="598702"/>
          </a:xfrm>
        </p:spPr>
        <p:txBody>
          <a:bodyPr>
            <a:noAutofit/>
          </a:bodyPr>
          <a:lstStyle/>
          <a:p>
            <a:r>
              <a:rPr lang="es-ES" sz="2400" b="1" dirty="0" smtClean="0"/>
              <a:t>TEORÍA DE BAYES </a:t>
            </a:r>
            <a:r>
              <a:rPr lang="es-ES" sz="2400" dirty="0" smtClean="0"/>
              <a:t>| </a:t>
            </a:r>
            <a:r>
              <a:rPr lang="es-ES" sz="2400" dirty="0"/>
              <a:t>ÁRBOLES DE DECISIÓN + PROB. CONDICIONALES Y </a:t>
            </a:r>
            <a:r>
              <a:rPr lang="es-ES" sz="2400" dirty="0" smtClean="0"/>
              <a:t>POSTERIORES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43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768</Words>
  <Application>Microsoft Office PowerPoint</Application>
  <PresentationFormat>Panorámica</PresentationFormat>
  <Paragraphs>58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Teorema de Bayes</vt:lpstr>
      <vt:lpstr>Teorema de Bayes</vt:lpstr>
      <vt:lpstr>TEORÍA DE BAYES | ÁRBOLES DE DECISIÓN + PROB. CONDICIONALES Y POSTERIORES</vt:lpstr>
      <vt:lpstr>TEORÍA DE BAYES | ÁRBOLES DE DECISIÓN + PROB. CONDICIONALES Y POSTERIORES</vt:lpstr>
      <vt:lpstr>TEORÍA DE BAYES | ÁRBOLES DE DECISIÓN + PROB. CONDICIONALES Y POSTERIORES</vt:lpstr>
      <vt:lpstr>TEORÍA DE BAYES | ÁRBOLES DE DECISIÓN + PROB. CONDICIONALES Y POSTERIORES</vt:lpstr>
      <vt:lpstr>TEORÍA DE BAYES | ÁRBOLES DE DECISIÓN + PROB. CONDICIONALES Y POSTERIORES</vt:lpstr>
      <vt:lpstr>TEORÍA DE BAYES | ÁRBOLES DE DECISIÓN + PROB. CONDICIONALES Y POSTERIORES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Lineal</dc:title>
  <dc:creator>Guillermo</dc:creator>
  <cp:lastModifiedBy>Guillermo</cp:lastModifiedBy>
  <cp:revision>153</cp:revision>
  <dcterms:created xsi:type="dcterms:W3CDTF">2020-03-15T22:14:40Z</dcterms:created>
  <dcterms:modified xsi:type="dcterms:W3CDTF">2021-09-07T00:47:05Z</dcterms:modified>
</cp:coreProperties>
</file>